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2" r:id="rId8"/>
    <p:sldId id="268" r:id="rId9"/>
    <p:sldId id="263" r:id="rId10"/>
    <p:sldId id="265" r:id="rId11"/>
    <p:sldId id="266" r:id="rId12"/>
    <p:sldId id="267" r:id="rId13"/>
    <p:sldId id="269" r:id="rId14"/>
    <p:sldId id="278" r:id="rId15"/>
    <p:sldId id="271" r:id="rId16"/>
    <p:sldId id="280" r:id="rId17"/>
    <p:sldId id="27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E48948-DFA7-40FF-B8B7-905D45E2B8C9}" type="datetimeFigureOut">
              <a:rPr lang="hr-HR" smtClean="0"/>
              <a:pPr/>
              <a:t>13.3.2015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37AC69-9CE2-4DFA-B683-0BA188076A1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549008" cy="2232248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Gandhi</a:t>
            </a:r>
            <a:br>
              <a:rPr lang="hr-HR" sz="6600" dirty="0" smtClean="0"/>
            </a:br>
            <a:r>
              <a:rPr lang="hr-HR" sz="4400" dirty="0" smtClean="0"/>
              <a:t>1869.-1948.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1000509261001_2033463483001_Mahatma-Gandhi-A-Legacy-of-Pe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5839972" cy="328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Rowlatt acts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 1919, Parliament </a:t>
            </a:r>
            <a:r>
              <a:rPr lang="hr-HR" sz="2800" dirty="0" smtClean="0"/>
              <a:t>approved</a:t>
            </a:r>
            <a:r>
              <a:rPr lang="en-US" sz="2800" dirty="0" smtClean="0"/>
              <a:t> the </a:t>
            </a:r>
            <a:r>
              <a:rPr lang="en-US" sz="2800" dirty="0" err="1" smtClean="0"/>
              <a:t>Rowlatt</a:t>
            </a:r>
            <a:r>
              <a:rPr lang="en-US" sz="2800" dirty="0" smtClean="0"/>
              <a:t> Acts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           -</a:t>
            </a:r>
            <a:r>
              <a:rPr lang="en-US" sz="2800" dirty="0" smtClean="0"/>
              <a:t> </a:t>
            </a:r>
            <a:r>
              <a:rPr lang="hr-HR" sz="2800" dirty="0" smtClean="0"/>
              <a:t>gave</a:t>
            </a:r>
            <a:r>
              <a:rPr lang="en-US" sz="2800" dirty="0" smtClean="0"/>
              <a:t> authorities emergency powers to deal with revolutionary activities.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Activities against the </a:t>
            </a:r>
            <a:r>
              <a:rPr lang="en-US" sz="2800" dirty="0" err="1" smtClean="0"/>
              <a:t>Rowlatt</a:t>
            </a:r>
            <a:r>
              <a:rPr lang="en-US" sz="2800" dirty="0" smtClean="0"/>
              <a:t> Acts </a:t>
            </a:r>
            <a:r>
              <a:rPr lang="hr-HR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resulted in a massacre of Indians at Amritsar by British soldiers.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1,516 casualties.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4" name="Picture 7" descr="AmritsarMassa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381606"/>
            <a:ext cx="3744416" cy="22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ghandi\article-0-17ADAE96000005DC-412_634x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3168352" cy="232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Trip to london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B</a:t>
            </a:r>
            <a:r>
              <a:rPr lang="en-US" sz="2800" dirty="0" err="1" smtClean="0"/>
              <a:t>ecame</a:t>
            </a:r>
            <a:r>
              <a:rPr lang="en-US" sz="2800" dirty="0" smtClean="0"/>
              <a:t> internationally </a:t>
            </a:r>
            <a:r>
              <a:rPr lang="hr-HR" sz="2800" dirty="0" smtClean="0"/>
              <a:t> </a:t>
            </a:r>
            <a:r>
              <a:rPr lang="en-US" sz="2800" dirty="0" smtClean="0"/>
              <a:t>known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Couldn’t be harmed in any way</a:t>
            </a:r>
          </a:p>
          <a:p>
            <a:pPr>
              <a:buNone/>
            </a:pPr>
            <a:r>
              <a:rPr lang="hr-HR" sz="2800" dirty="0" smtClean="0"/>
              <a:t>   (hunger strike or death) while </a:t>
            </a:r>
          </a:p>
          <a:p>
            <a:pPr>
              <a:buNone/>
            </a:pPr>
            <a:r>
              <a:rPr lang="hr-HR" sz="2800" dirty="0" smtClean="0"/>
              <a:t>    arrested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B</a:t>
            </a:r>
            <a:r>
              <a:rPr lang="en-US" sz="2800" dirty="0" err="1" smtClean="0"/>
              <a:t>ecame</a:t>
            </a:r>
            <a:r>
              <a:rPr lang="en-US" sz="2800" dirty="0" smtClean="0"/>
              <a:t>  respected</a:t>
            </a:r>
            <a:r>
              <a:rPr lang="hr-HR" sz="2800" dirty="0" smtClean="0"/>
              <a:t> </a:t>
            </a:r>
            <a:r>
              <a:rPr lang="en-US" sz="2800" dirty="0" smtClean="0"/>
              <a:t>world figure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  </a:t>
            </a:r>
            <a:r>
              <a:rPr lang="en-US" sz="2800" dirty="0" smtClean="0"/>
              <a:t> without </a:t>
            </a:r>
            <a:r>
              <a:rPr lang="hr-HR" sz="2800" dirty="0" smtClean="0"/>
              <a:t>v</a:t>
            </a:r>
            <a:r>
              <a:rPr lang="en-US" sz="2800" dirty="0" err="1" smtClean="0"/>
              <a:t>iolen</a:t>
            </a:r>
            <a:r>
              <a:rPr lang="hr-HR" sz="2800" dirty="0" smtClean="0"/>
              <a:t>ce</a:t>
            </a:r>
            <a:r>
              <a:rPr lang="en-US" sz="2800" dirty="0" smtClean="0"/>
              <a:t>. 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</a:t>
            </a:r>
            <a:r>
              <a:rPr lang="en-US" sz="2800" dirty="0" smtClean="0"/>
              <a:t>The British couldn’t ignore him</a:t>
            </a:r>
            <a:r>
              <a:rPr lang="hr-HR" sz="2800" dirty="0" smtClean="0"/>
              <a:t> so</a:t>
            </a:r>
          </a:p>
          <a:p>
            <a:pPr>
              <a:buNone/>
            </a:pPr>
            <a:r>
              <a:rPr lang="en-US" sz="2800" dirty="0" smtClean="0"/>
              <a:t> they had to talk with him.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096344" cy="395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handi\PEMG194601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69693" cy="301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imprisonment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hr-HR" sz="2800" dirty="0" smtClean="0"/>
              <a:t>A</a:t>
            </a:r>
            <a:r>
              <a:rPr lang="en-US" sz="2800" dirty="0" smtClean="0"/>
              <a:t>rrested on 10 March 1922,</a:t>
            </a:r>
            <a:endParaRPr lang="hr-HR" sz="2800" dirty="0" smtClean="0"/>
          </a:p>
          <a:p>
            <a:pPr>
              <a:buNone/>
            </a:pPr>
            <a:r>
              <a:rPr lang="en-US" sz="2800" dirty="0" smtClean="0"/>
              <a:t> sentenced to six years.</a:t>
            </a:r>
            <a:r>
              <a:rPr lang="hr-HR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hr-HR" sz="2800" dirty="0" smtClean="0"/>
              <a:t>R</a:t>
            </a:r>
            <a:r>
              <a:rPr lang="en-US" sz="2800" dirty="0" smtClean="0"/>
              <a:t>eleased in February 1924</a:t>
            </a:r>
            <a:r>
              <a:rPr lang="hr-HR" sz="2800" dirty="0" smtClean="0"/>
              <a:t>.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The consequences were that the Indian National Congress began to splinter and cooperation between Hindus and Muslims was breaking down</a:t>
            </a:r>
            <a:endParaRPr lang="hr-H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independence delay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WWII was interrupting the independence  plan.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India could</a:t>
            </a:r>
            <a:r>
              <a:rPr lang="hr-HR" sz="2800" dirty="0" smtClean="0"/>
              <a:t>n’t</a:t>
            </a:r>
            <a:r>
              <a:rPr lang="en-US" sz="2800" dirty="0" smtClean="0"/>
              <a:t> </a:t>
            </a:r>
            <a:r>
              <a:rPr lang="hr-HR" sz="2800" dirty="0" smtClean="0"/>
              <a:t>have been a part</a:t>
            </a:r>
            <a:r>
              <a:rPr lang="en-US" sz="2800" dirty="0" smtClean="0"/>
              <a:t> </a:t>
            </a:r>
            <a:r>
              <a:rPr lang="hr-HR" sz="2800" dirty="0" smtClean="0"/>
              <a:t>of</a:t>
            </a:r>
            <a:r>
              <a:rPr lang="en-US" sz="2800" dirty="0" smtClean="0"/>
              <a:t> a war being fought for democratic freedom, while that freedom was denied to India itself. 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Persistent for the independence </a:t>
            </a:r>
            <a:r>
              <a:rPr lang="hr-HR" sz="2800" dirty="0" smtClean="0">
                <a:sym typeface="Wingdings" pitchFamily="2" charset="2"/>
              </a:rPr>
              <a:t></a:t>
            </a:r>
            <a:r>
              <a:rPr lang="hr-HR" sz="2800" dirty="0" smtClean="0"/>
              <a:t> demanded the British to leave India.</a:t>
            </a: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3528392" cy="228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11960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Gandhi and Jawaharlal Nehru</a:t>
            </a:r>
            <a:r>
              <a:rPr lang="hr-HR" sz="2400" dirty="0" smtClean="0"/>
              <a:t>  working on the independence plan</a:t>
            </a:r>
            <a:endParaRPr lang="hr-H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salt march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On March 12, 1930 he started a trip from his ashram to the town of Dandi long 240 miles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Spoke </a:t>
            </a:r>
            <a:r>
              <a:rPr lang="hr-HR" sz="2800" dirty="0" smtClean="0"/>
              <a:t>and prayed on the coast with his followers,then started making salt as a protest against salt taxes.</a:t>
            </a:r>
          </a:p>
        </p:txBody>
      </p:sp>
      <p:pic>
        <p:nvPicPr>
          <p:cNvPr id="2050" name="Picture 2" descr="C:\Users\User\Desktop\ghandi\Gandhi_during_the_Salt_March-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5820051" cy="302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big event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By 1944, the British government</a:t>
            </a:r>
            <a:r>
              <a:rPr lang="hr-HR" sz="2800" dirty="0" smtClean="0"/>
              <a:t> </a:t>
            </a:r>
            <a:r>
              <a:rPr lang="en-US" sz="2800" dirty="0" smtClean="0"/>
              <a:t> agreed to independence if the two religious groups resolve their differences.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India </a:t>
            </a:r>
            <a:r>
              <a:rPr lang="hr-HR" sz="2800" dirty="0" smtClean="0"/>
              <a:t>divided on India and</a:t>
            </a:r>
            <a:r>
              <a:rPr lang="en-US" sz="2800" dirty="0" smtClean="0"/>
              <a:t> Pakistan after the British agreed to independence in 1947.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3074" name="Picture 2" descr="C:\Users\User\Desktop\ghandi\part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2736304" cy="243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ghandi\800px-Gandhi_Jinnah_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578786" cy="233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Conflict between muslims and hindus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In border areas around 500,000 people were killed in riots between Hindus and Muslims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Dissapointed with the fights,Gandhi started his fast which stopped </a:t>
            </a:r>
            <a:r>
              <a:rPr lang="en-US" sz="2800" dirty="0" smtClean="0"/>
              <a:t>when representatives of all the communities signed a statement that they were prepared to live in </a:t>
            </a:r>
            <a:r>
              <a:rPr lang="hr-HR" sz="2800" dirty="0" smtClean="0"/>
              <a:t>peace.</a:t>
            </a:r>
            <a:endParaRPr lang="hr-H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64507"/>
            <a:ext cx="3214710" cy="228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58147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ghandi\a257b92a5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30815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ghandi\image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Hunger strikes and fasting</a:t>
            </a:r>
            <a:endParaRPr lang="hr-HR" dirty="0"/>
          </a:p>
        </p:txBody>
      </p:sp>
      <p:pic>
        <p:nvPicPr>
          <p:cNvPr id="3074" name="Picture 2" descr="C:\Users\User\Desktop\ghandi\lk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357298"/>
            <a:ext cx="323713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ghandi\2628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Gandhi’s death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err="1" smtClean="0"/>
              <a:t>R</a:t>
            </a:r>
            <a:r>
              <a:rPr lang="en-US" sz="2800" dirty="0" err="1" smtClean="0"/>
              <a:t>efus</a:t>
            </a:r>
            <a:r>
              <a:rPr lang="hr-HR" sz="2800" dirty="0" smtClean="0"/>
              <a:t>ed</a:t>
            </a:r>
            <a:r>
              <a:rPr lang="en-US" sz="2800" dirty="0" smtClean="0"/>
              <a:t> additional security</a:t>
            </a:r>
            <a:r>
              <a:rPr lang="hr-HR" sz="2800" dirty="0" smtClean="0"/>
              <a:t> – moved around unprotected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30 January 1948, m</a:t>
            </a:r>
            <a:r>
              <a:rPr lang="hr-HR" sz="2800" dirty="0" smtClean="0"/>
              <a:t>e</a:t>
            </a:r>
            <a:r>
              <a:rPr lang="en-US" sz="2800" dirty="0" smtClean="0"/>
              <a:t>et</a:t>
            </a:r>
            <a:r>
              <a:rPr lang="hr-HR" sz="2800" dirty="0" smtClean="0"/>
              <a:t>ing</a:t>
            </a:r>
            <a:r>
              <a:rPr lang="en-US" sz="2800" dirty="0" smtClean="0"/>
              <a:t> with India's Deputy Prime Minister</a:t>
            </a:r>
            <a:r>
              <a:rPr lang="hr-HR" sz="2800" dirty="0" smtClean="0"/>
              <a:t> and</a:t>
            </a:r>
            <a:r>
              <a:rPr lang="en-US" sz="2800" dirty="0" smtClean="0"/>
              <a:t> </a:t>
            </a:r>
            <a:r>
              <a:rPr lang="en-US" sz="2800" dirty="0" err="1" smtClean="0"/>
              <a:t>Vallabhai</a:t>
            </a:r>
            <a:r>
              <a:rPr lang="en-US" sz="2800" dirty="0" smtClean="0"/>
              <a:t> Patel 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  <p:pic>
        <p:nvPicPr>
          <p:cNvPr id="4" name="Picture 2" descr="C:\Users\User\Desktop\ghandi\Mahatma-Gandhi_Place-of-Assassination-7_2010-01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ghandi\Mahatma-Gandhi_Last-Footsteps-6_2010-01-07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9316"/>
            <a:ext cx="3816424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His influence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Respected by his followers 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Called “The Father of the Nation”  “Mahatma” which translates into “Great Soul”.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r-HR" sz="2800" dirty="0" smtClean="0"/>
              <a:t>His</a:t>
            </a:r>
            <a:r>
              <a:rPr lang="en-GB" sz="2800" dirty="0" smtClean="0"/>
              <a:t> birthday, October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, is a public holiday in India.</a:t>
            </a:r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  <p:pic>
        <p:nvPicPr>
          <p:cNvPr id="4098" name="Picture 2" descr="C:\Users\User\Desktop\ghandi\gandhi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60851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ghandi\strength-surrender-gandhi-picture-quote.jpg"/>
          <p:cNvPicPr>
            <a:picLocks noChangeAspect="1" noChangeArrowheads="1"/>
          </p:cNvPicPr>
          <p:nvPr/>
        </p:nvPicPr>
        <p:blipFill>
          <a:blip r:embed="rId3" cstate="print"/>
          <a:srcRect l="41849"/>
          <a:stretch>
            <a:fillRect/>
          </a:stretch>
        </p:blipFill>
        <p:spPr bwMode="auto">
          <a:xfrm>
            <a:off x="5580112" y="3573016"/>
            <a:ext cx="3101752" cy="303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Early life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</a:t>
            </a:r>
            <a:r>
              <a:rPr lang="ta-IN" sz="2800" dirty="0" smtClean="0"/>
              <a:t>orn as </a:t>
            </a:r>
            <a:r>
              <a:rPr lang="en-US" sz="2800" dirty="0" smtClean="0"/>
              <a:t>Mohandas </a:t>
            </a:r>
            <a:r>
              <a:rPr lang="en-US" sz="2800" dirty="0" err="1" smtClean="0"/>
              <a:t>Karamchand</a:t>
            </a:r>
            <a:r>
              <a:rPr lang="en-US" sz="2800" dirty="0" smtClean="0"/>
              <a:t> Gandhi 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ta-IN" sz="2800" dirty="0" smtClean="0"/>
              <a:t>on </a:t>
            </a:r>
            <a:r>
              <a:rPr lang="en-US" sz="2800" dirty="0" smtClean="0"/>
              <a:t>2 October 1869 in </a:t>
            </a:r>
            <a:r>
              <a:rPr lang="en-US" sz="2800" dirty="0" err="1" smtClean="0"/>
              <a:t>Porbandar</a:t>
            </a:r>
            <a:r>
              <a:rPr lang="en-US" sz="2800" dirty="0" smtClean="0"/>
              <a:t>, Gujarat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His father,</a:t>
            </a:r>
            <a:r>
              <a:rPr lang="en-US" sz="2800" dirty="0" smtClean="0"/>
              <a:t> </a:t>
            </a:r>
            <a:r>
              <a:rPr lang="en-US" sz="2800" dirty="0" err="1" smtClean="0"/>
              <a:t>Karamchand</a:t>
            </a:r>
            <a:r>
              <a:rPr lang="en-US" sz="2800" dirty="0" smtClean="0"/>
              <a:t> Gandhi</a:t>
            </a:r>
            <a:r>
              <a:rPr lang="hr-HR" sz="2800" dirty="0" smtClean="0"/>
              <a:t>,</a:t>
            </a:r>
          </a:p>
          <a:p>
            <a:pPr>
              <a:buNone/>
            </a:pPr>
            <a:r>
              <a:rPr lang="hr-HR" sz="2800" dirty="0" smtClean="0"/>
              <a:t>    was the diwan(Prime Minister)</a:t>
            </a:r>
          </a:p>
          <a:p>
            <a:pPr>
              <a:buFont typeface="Wingdings" pitchFamily="2" charset="2"/>
              <a:buChar char="Ø"/>
            </a:pPr>
            <a:r>
              <a:rPr lang="ta-IN" sz="2800" dirty="0"/>
              <a:t>S</a:t>
            </a:r>
            <a:r>
              <a:rPr lang="hr-HR" sz="2800" dirty="0" smtClean="0"/>
              <a:t>tudied law at the University</a:t>
            </a:r>
          </a:p>
          <a:p>
            <a:pPr>
              <a:buNone/>
            </a:pPr>
            <a:r>
              <a:rPr lang="hr-HR" sz="2800" dirty="0" smtClean="0"/>
              <a:t>    College London to become a </a:t>
            </a:r>
          </a:p>
          <a:p>
            <a:pPr>
              <a:buNone/>
            </a:pPr>
            <a:r>
              <a:rPr lang="hr-HR" sz="2800" dirty="0" smtClean="0"/>
              <a:t>    barrister  </a:t>
            </a:r>
            <a:endParaRPr lang="hr-HR" sz="2800" dirty="0"/>
          </a:p>
        </p:txBody>
      </p:sp>
      <p:pic>
        <p:nvPicPr>
          <p:cNvPr id="4" name="Picture 5" descr="side_gujarat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696"/>
            <a:ext cx="1827790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25146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Interesting facts about gandhi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H</a:t>
            </a:r>
            <a:r>
              <a:rPr lang="en-US" sz="2800" dirty="0" err="1" smtClean="0"/>
              <a:t>ated</a:t>
            </a:r>
            <a:r>
              <a:rPr lang="en-US" sz="2800" dirty="0" smtClean="0"/>
              <a:t> cinema. </a:t>
            </a:r>
            <a:r>
              <a:rPr lang="hr-HR" sz="2800" dirty="0" smtClean="0"/>
              <a:t>Didn’t think </a:t>
            </a:r>
            <a:r>
              <a:rPr lang="en-US" sz="2800" dirty="0" smtClean="0"/>
              <a:t> cinema is a medium to propagate his ideals.</a:t>
            </a:r>
            <a:r>
              <a:rPr lang="hr-HR" sz="2800" dirty="0" smtClean="0"/>
              <a:t>I</a:t>
            </a:r>
            <a:r>
              <a:rPr lang="en-US" sz="2800" dirty="0" smtClean="0"/>
              <a:t>n his last years, he </a:t>
            </a:r>
            <a:r>
              <a:rPr lang="hr-HR" sz="2800" dirty="0" smtClean="0"/>
              <a:t>started</a:t>
            </a:r>
            <a:r>
              <a:rPr lang="en-US" sz="2800" dirty="0" smtClean="0"/>
              <a:t> us</a:t>
            </a:r>
            <a:r>
              <a:rPr lang="hr-HR" sz="2800" dirty="0" smtClean="0"/>
              <a:t>ing</a:t>
            </a:r>
            <a:r>
              <a:rPr lang="en-US" sz="2800" dirty="0" smtClean="0"/>
              <a:t> </a:t>
            </a:r>
            <a:r>
              <a:rPr lang="hr-HR" sz="2800" dirty="0" smtClean="0"/>
              <a:t>r</a:t>
            </a:r>
            <a:r>
              <a:rPr lang="en-US" sz="2800" dirty="0" err="1" smtClean="0"/>
              <a:t>adio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H</a:t>
            </a:r>
            <a:r>
              <a:rPr lang="en-US" sz="2800" dirty="0" smtClean="0"/>
              <a:t>ate</a:t>
            </a:r>
            <a:r>
              <a:rPr lang="hr-HR" sz="2800" dirty="0" smtClean="0"/>
              <a:t>d</a:t>
            </a:r>
            <a:r>
              <a:rPr lang="en-US" sz="2800" dirty="0" smtClean="0"/>
              <a:t> photographers and taking photos</a:t>
            </a:r>
            <a:r>
              <a:rPr lang="hr-HR" sz="2800" dirty="0" smtClean="0"/>
              <a:t> despite</a:t>
            </a:r>
            <a:r>
              <a:rPr lang="en-US" sz="2800" dirty="0" smtClean="0"/>
              <a:t> he was the only person hugely photographed.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D</a:t>
            </a:r>
            <a:r>
              <a:rPr lang="en-US" sz="2800" dirty="0" err="1" smtClean="0"/>
              <a:t>uring</a:t>
            </a:r>
            <a:r>
              <a:rPr lang="en-US" sz="2800" dirty="0" smtClean="0"/>
              <a:t> the Salt March of 1930, at the age of 60, he walked 241 miles</a:t>
            </a:r>
            <a:r>
              <a:rPr lang="hr-HR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L</a:t>
            </a:r>
            <a:r>
              <a:rPr lang="en-US" sz="2800" dirty="0" err="1" smtClean="0"/>
              <a:t>ived</a:t>
            </a:r>
            <a:r>
              <a:rPr lang="en-US" sz="2800" dirty="0" smtClean="0"/>
              <a:t> a spiritual and ascetic life of prayer, fasting and meditation.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He wore the clothes of the </a:t>
            </a:r>
            <a:r>
              <a:rPr lang="hr-HR" sz="2800" dirty="0" smtClean="0"/>
              <a:t>poorest</a:t>
            </a:r>
            <a:r>
              <a:rPr lang="en-US" sz="2800" dirty="0" smtClean="0"/>
              <a:t> Indian.</a:t>
            </a:r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1700808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solidFill>
                  <a:srgbClr val="C00000"/>
                </a:solidFill>
                <a:latin typeface="Harrington" pitchFamily="82" charset="0"/>
              </a:rPr>
              <a:t>THE END!</a:t>
            </a:r>
          </a:p>
          <a:p>
            <a:pPr algn="ctr"/>
            <a:endParaRPr lang="hr-HR" sz="5400" dirty="0" smtClean="0">
              <a:solidFill>
                <a:srgbClr val="C00000"/>
              </a:solidFill>
            </a:endParaRPr>
          </a:p>
          <a:p>
            <a:pPr algn="ctr"/>
            <a:r>
              <a:rPr lang="hr-HR" sz="5400" dirty="0" smtClean="0">
                <a:solidFill>
                  <a:srgbClr val="C00000"/>
                </a:solidFill>
                <a:latin typeface="Harrington" pitchFamily="82" charset="0"/>
              </a:rPr>
              <a:t>Thanks for your attention </a:t>
            </a:r>
            <a:r>
              <a:rPr lang="hr-HR" sz="54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hr-HR" sz="5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hr-HR" sz="2800" dirty="0" smtClean="0"/>
              <a:t> Married to Kasturba at the age of 13 in 1882.</a:t>
            </a:r>
          </a:p>
          <a:p>
            <a:pPr marL="0" indent="0">
              <a:buFont typeface="Wingdings" pitchFamily="2" charset="2"/>
              <a:buChar char="Ø"/>
            </a:pPr>
            <a:r>
              <a:rPr lang="hr-HR" sz="2800" dirty="0" smtClean="0"/>
              <a:t> Arranged marriage</a:t>
            </a:r>
          </a:p>
          <a:p>
            <a:pPr marL="0" indent="0">
              <a:buFont typeface="Wingdings" pitchFamily="2" charset="2"/>
              <a:buChar char="Ø"/>
            </a:pPr>
            <a:r>
              <a:rPr lang="hr-HR" sz="2800" dirty="0" smtClean="0"/>
              <a:t> 4 sons(Harilal,Manilal, Ramdas and Devdas Gandhi)</a:t>
            </a:r>
          </a:p>
          <a:p>
            <a:pPr marL="0" indent="0">
              <a:buFont typeface="Wingdings" pitchFamily="2" charset="2"/>
              <a:buChar char="Ø"/>
            </a:pPr>
            <a:endParaRPr lang="ta-IN" sz="2800" dirty="0" smtClean="0"/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asturba_Gandh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217536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3312368" cy="274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069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ta-IN" dirty="0" smtClean="0"/>
              <a:t> young lawyer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a-IN" sz="2800" dirty="0" smtClean="0"/>
              <a:t>failed to </a:t>
            </a:r>
            <a:r>
              <a:rPr lang="hr-HR" sz="2800" dirty="0" smtClean="0"/>
              <a:t> establish his own law practice in Bombay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a part-time job as a high school teacher, 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Rajkot </a:t>
            </a:r>
            <a:r>
              <a:rPr lang="ta-IN" sz="2800" dirty="0" smtClean="0">
                <a:sym typeface="Wingdings" pitchFamily="2" charset="2"/>
              </a:rPr>
              <a:t></a:t>
            </a:r>
            <a:r>
              <a:rPr lang="ta-IN" sz="2800" dirty="0" smtClean="0"/>
              <a:t> </a:t>
            </a:r>
            <a:r>
              <a:rPr lang="en-US" sz="2800" dirty="0" smtClean="0"/>
              <a:t>a modest living</a:t>
            </a:r>
            <a:r>
              <a:rPr lang="hr-HR" sz="2800" dirty="0" smtClean="0"/>
              <a:t>,</a:t>
            </a:r>
            <a:r>
              <a:rPr lang="en-US" sz="2800" dirty="0" smtClean="0"/>
              <a:t> drafting petitions for litigants, a business he was forced to close when he ran afoul of a British officer.</a:t>
            </a:r>
            <a:endParaRPr lang="hr-HR" sz="2800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25781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ghandi\g-law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43553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ta-IN" dirty="0" smtClean="0"/>
              <a:t> social activist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Two years later, 1893</a:t>
            </a:r>
            <a:r>
              <a:rPr lang="hr-HR" sz="2800" dirty="0" smtClean="0"/>
              <a:t>,accepted a job as </a:t>
            </a:r>
            <a:r>
              <a:rPr lang="ta-IN" sz="2800" dirty="0" smtClean="0"/>
              <a:t> </a:t>
            </a:r>
          </a:p>
          <a:p>
            <a:pPr>
              <a:buNone/>
            </a:pPr>
            <a:r>
              <a:rPr lang="ta-IN" sz="2800" dirty="0" smtClean="0"/>
              <a:t> </a:t>
            </a:r>
            <a:r>
              <a:rPr lang="en-US" sz="2800" dirty="0" smtClean="0"/>
              <a:t> a legal adviser </a:t>
            </a:r>
            <a:r>
              <a:rPr lang="ta-IN" sz="2800" dirty="0" smtClean="0"/>
              <a:t>of an Indian firm </a:t>
            </a:r>
            <a:r>
              <a:rPr lang="en-US" sz="2800" dirty="0" smtClean="0"/>
              <a:t>in Durban.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Faced discrimination against Indians.</a:t>
            </a:r>
          </a:p>
          <a:p>
            <a:pPr>
              <a:buFont typeface="Wingdings" pitchFamily="2" charset="2"/>
              <a:buChar char="Ø"/>
            </a:pPr>
            <a:r>
              <a:rPr lang="ta-IN" sz="2800" dirty="0" smtClean="0"/>
              <a:t> </a:t>
            </a:r>
            <a:r>
              <a:rPr lang="hr-HR" sz="2800" dirty="0" smtClean="0"/>
              <a:t>Thrown </a:t>
            </a:r>
            <a:r>
              <a:rPr lang="ta-IN" sz="2800" dirty="0" smtClean="0"/>
              <a:t>out </a:t>
            </a:r>
            <a:r>
              <a:rPr lang="hr-HR" sz="2800" dirty="0" smtClean="0"/>
              <a:t>of a train in </a:t>
            </a:r>
          </a:p>
          <a:p>
            <a:pPr>
              <a:buNone/>
            </a:pPr>
            <a:r>
              <a:rPr lang="hr-HR" sz="2800" dirty="0" smtClean="0"/>
              <a:t>    </a:t>
            </a:r>
            <a:r>
              <a:rPr lang="en-US" sz="2800" dirty="0" smtClean="0"/>
              <a:t>Pietermaritzburg</a:t>
            </a:r>
            <a:r>
              <a:rPr lang="ta-IN" sz="2800" dirty="0"/>
              <a:t> </a:t>
            </a:r>
            <a:r>
              <a:rPr lang="ta-IN" sz="2800" dirty="0" smtClean="0">
                <a:sym typeface="Wingdings" pitchFamily="2" charset="2"/>
              </a:rPr>
              <a:t></a:t>
            </a:r>
            <a:r>
              <a:rPr lang="ta-IN" sz="2800" dirty="0" smtClean="0"/>
              <a:t> a turning </a:t>
            </a:r>
          </a:p>
          <a:p>
            <a:pPr>
              <a:buNone/>
            </a:pPr>
            <a:r>
              <a:rPr lang="hr-HR" sz="2800" dirty="0" smtClean="0"/>
              <a:t>    point </a:t>
            </a:r>
            <a:r>
              <a:rPr lang="hr-HR" sz="2800" dirty="0" smtClean="0">
                <a:sym typeface="Wingdings" pitchFamily="2" charset="2"/>
              </a:rPr>
              <a:t> </a:t>
            </a:r>
            <a:r>
              <a:rPr lang="ta-IN" sz="2800" dirty="0" smtClean="0"/>
              <a:t>became a social activist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</a:t>
            </a:r>
            <a:r>
              <a:rPr lang="ta-IN" sz="2800" dirty="0" smtClean="0"/>
              <a:t>emained for 20 years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O</a:t>
            </a:r>
            <a:r>
              <a:rPr lang="ta-IN" sz="2800" dirty="0" smtClean="0"/>
              <a:t>ften </a:t>
            </a:r>
            <a:r>
              <a:rPr lang="en-US" sz="2800" dirty="0" smtClean="0"/>
              <a:t>I</a:t>
            </a:r>
            <a:r>
              <a:rPr lang="ta-IN" sz="2800" dirty="0" smtClean="0"/>
              <a:t>mprisoned </a:t>
            </a:r>
            <a:endParaRPr lang="hr-HR" sz="2800" dirty="0"/>
          </a:p>
        </p:txBody>
      </p:sp>
      <p:pic>
        <p:nvPicPr>
          <p:cNvPr id="4" name="Picture 7" descr="dat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740" y="0"/>
            <a:ext cx="2376264" cy="187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664296" cy="368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2428875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Ghandi in south africa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Ambulance</a:t>
            </a:r>
            <a:r>
              <a:rPr lang="ta-IN" sz="2800" dirty="0" smtClean="0"/>
              <a:t> </a:t>
            </a:r>
            <a:r>
              <a:rPr lang="en-US" sz="2800" dirty="0" smtClean="0"/>
              <a:t>Corps Unit </a:t>
            </a:r>
            <a:r>
              <a:rPr lang="ta-IN" sz="2800" dirty="0" smtClean="0"/>
              <a:t>-</a:t>
            </a:r>
            <a:r>
              <a:rPr lang="en-US" sz="2800" dirty="0" smtClean="0"/>
              <a:t>the Boer </a:t>
            </a:r>
            <a:r>
              <a:rPr lang="en-US" sz="2800" dirty="0" err="1" smtClean="0"/>
              <a:t>Wa</a:t>
            </a:r>
            <a:r>
              <a:rPr lang="hr-HR" sz="2800" dirty="0" smtClean="0"/>
              <a:t>r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hr-HR" sz="2800" dirty="0" smtClean="0"/>
              <a:t>   </a:t>
            </a:r>
            <a:r>
              <a:rPr lang="en-US" sz="2800" dirty="0" smtClean="0"/>
              <a:t>1899-1892</a:t>
            </a:r>
            <a:r>
              <a:rPr lang="hr-HR" sz="2800" dirty="0" smtClean="0"/>
              <a:t> </a:t>
            </a:r>
            <a:r>
              <a:rPr lang="en-US" sz="2800" dirty="0" smtClean="0"/>
              <a:t>and the Zulu War of 1906</a:t>
            </a:r>
            <a:r>
              <a:rPr lang="hr-HR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ta-IN" sz="2800" dirty="0" smtClean="0"/>
              <a:t>- </a:t>
            </a:r>
            <a:r>
              <a:rPr lang="en-US" sz="2800" dirty="0" smtClean="0"/>
              <a:t>support</a:t>
            </a:r>
            <a:r>
              <a:rPr lang="hr-HR" sz="2800" dirty="0" smtClean="0"/>
              <a:t>ed</a:t>
            </a:r>
            <a:r>
              <a:rPr lang="en-US" sz="2800" dirty="0" smtClean="0"/>
              <a:t> </a:t>
            </a:r>
            <a:r>
              <a:rPr lang="hr-HR" sz="2800" dirty="0" smtClean="0"/>
              <a:t> </a:t>
            </a:r>
            <a:r>
              <a:rPr lang="en-US" sz="2800" dirty="0" smtClean="0"/>
              <a:t>the British government</a:t>
            </a:r>
            <a:r>
              <a:rPr lang="hr-HR" sz="2800" dirty="0" smtClean="0"/>
              <a:t> so</a:t>
            </a:r>
          </a:p>
          <a:p>
            <a:pPr>
              <a:buNone/>
            </a:pPr>
            <a:r>
              <a:rPr lang="hr-HR" sz="2800" dirty="0" smtClean="0"/>
              <a:t> he could</a:t>
            </a:r>
            <a:r>
              <a:rPr lang="en-US" sz="2800" dirty="0" smtClean="0"/>
              <a:t> gain full</a:t>
            </a:r>
            <a:r>
              <a:rPr lang="hr-HR" sz="2800" dirty="0" smtClean="0"/>
              <a:t> </a:t>
            </a:r>
            <a:r>
              <a:rPr lang="en-US" sz="2800" dirty="0" smtClean="0"/>
              <a:t>citizenship for Indians</a:t>
            </a:r>
            <a:endParaRPr lang="hr-HR" sz="2800" dirty="0" smtClean="0"/>
          </a:p>
          <a:p>
            <a:pPr>
              <a:buNone/>
            </a:pPr>
            <a:r>
              <a:rPr lang="en-US" sz="2800" dirty="0" smtClean="0"/>
              <a:t> in South Africa,</a:t>
            </a:r>
            <a:r>
              <a:rPr lang="hr-HR" sz="2800" dirty="0" smtClean="0"/>
              <a:t>but didn’t</a:t>
            </a:r>
            <a:r>
              <a:rPr lang="en-US" sz="2800" dirty="0" smtClean="0"/>
              <a:t> </a:t>
            </a:r>
            <a:r>
              <a:rPr lang="hr-HR" sz="2800" dirty="0" smtClean="0"/>
              <a:t>achieve that</a:t>
            </a:r>
          </a:p>
          <a:p>
            <a:pPr>
              <a:buNone/>
            </a:pPr>
            <a:r>
              <a:rPr lang="hr-HR" sz="2800" dirty="0" smtClean="0"/>
              <a:t> </a:t>
            </a:r>
            <a:r>
              <a:rPr lang="en-US" sz="2800" dirty="0" smtClean="0"/>
              <a:t> goal</a:t>
            </a:r>
            <a:r>
              <a:rPr lang="hr-HR" sz="2800" dirty="0" smtClean="0"/>
              <a:t>.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Ghandi and the women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Women were uneducated</a:t>
            </a:r>
          </a:p>
          <a:p>
            <a:pPr>
              <a:buNone/>
            </a:pPr>
            <a:r>
              <a:rPr lang="hr-HR" sz="2800" dirty="0" smtClean="0"/>
              <a:t>    and opressed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Supported them and</a:t>
            </a:r>
          </a:p>
          <a:p>
            <a:pPr>
              <a:buNone/>
            </a:pPr>
            <a:r>
              <a:rPr lang="hr-HR" sz="2800" dirty="0" smtClean="0"/>
              <a:t>    improve their role in society</a:t>
            </a:r>
          </a:p>
          <a:p>
            <a:pPr>
              <a:buNone/>
            </a:pPr>
            <a:r>
              <a:rPr lang="hr-HR" sz="2800" dirty="0" smtClean="0"/>
              <a:t>   along with Kasturba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Enlisted them in his campaigns such as Salt March and boycott of  foreign products</a:t>
            </a:r>
          </a:p>
          <a:p>
            <a:pPr>
              <a:buNone/>
            </a:pPr>
            <a:r>
              <a:rPr lang="hr-HR" sz="2800" dirty="0" smtClean="0"/>
              <a:t>    - Result:  self-confidence and dignity in public life</a:t>
            </a:r>
            <a:endParaRPr lang="en-US" sz="2800" dirty="0"/>
          </a:p>
        </p:txBody>
      </p:sp>
      <p:pic>
        <p:nvPicPr>
          <p:cNvPr id="1026" name="Picture 2" descr="C:\Users\User\Desktop\ghandi\WeWn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176464" cy="306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Fight for the independence of india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1915</a:t>
            </a:r>
            <a:r>
              <a:rPr lang="hr-HR" sz="2800" dirty="0" smtClean="0"/>
              <a:t>. </a:t>
            </a:r>
            <a:r>
              <a:rPr lang="ta-IN" sz="2800" dirty="0" smtClean="0"/>
              <a:t>-</a:t>
            </a:r>
            <a:r>
              <a:rPr lang="en-US" sz="2800" dirty="0" smtClean="0"/>
              <a:t> returned to India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   </a:t>
            </a:r>
            <a:r>
              <a:rPr lang="en-US" sz="2800" dirty="0" err="1" smtClean="0"/>
              <a:t>Gopal</a:t>
            </a:r>
            <a:r>
              <a:rPr lang="en-US" sz="2800" dirty="0" smtClean="0"/>
              <a:t> </a:t>
            </a:r>
            <a:r>
              <a:rPr lang="en-US" sz="2800" dirty="0"/>
              <a:t>Krishna </a:t>
            </a:r>
            <a:r>
              <a:rPr lang="en-US" sz="2800" dirty="0" err="1" smtClean="0"/>
              <a:t>Gokhale,a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 </a:t>
            </a:r>
            <a:r>
              <a:rPr lang="en-US" sz="2800" dirty="0" smtClean="0"/>
              <a:t>respected </a:t>
            </a:r>
            <a:r>
              <a:rPr lang="en-US" sz="2800" dirty="0"/>
              <a:t>leader of the </a:t>
            </a:r>
            <a:r>
              <a:rPr lang="en-US" sz="2800" dirty="0" smtClean="0"/>
              <a:t>Congress</a:t>
            </a:r>
            <a:r>
              <a:rPr lang="ta-IN" sz="2800" dirty="0" smtClean="0"/>
              <a:t> 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introduced </a:t>
            </a:r>
            <a:r>
              <a:rPr lang="ta-IN" sz="2800" dirty="0" smtClean="0"/>
              <a:t>him </a:t>
            </a:r>
            <a:r>
              <a:rPr lang="en-US" sz="2800" dirty="0" smtClean="0"/>
              <a:t>to Indian issues,</a:t>
            </a:r>
            <a:endParaRPr lang="hr-HR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politics and the Indian people Party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thousands of </a:t>
            </a:r>
            <a:r>
              <a:rPr lang="hr-HR" sz="2800" dirty="0" smtClean="0"/>
              <a:t>people</a:t>
            </a:r>
            <a:r>
              <a:rPr lang="ta-IN" sz="2800" dirty="0"/>
              <a:t> </a:t>
            </a:r>
            <a:r>
              <a:rPr lang="hr-HR" sz="2800" dirty="0" smtClean="0"/>
              <a:t>opressed  </a:t>
            </a:r>
            <a:r>
              <a:rPr lang="hr-HR" sz="2800" dirty="0"/>
              <a:t>and farmers forced</a:t>
            </a:r>
          </a:p>
          <a:p>
            <a:pPr>
              <a:buNone/>
            </a:pPr>
            <a:r>
              <a:rPr lang="hr-HR" sz="2800" dirty="0"/>
              <a:t>  to grow </a:t>
            </a:r>
            <a:r>
              <a:rPr lang="en-US" sz="2800" dirty="0"/>
              <a:t> indigo and other </a:t>
            </a:r>
            <a:r>
              <a:rPr lang="en-US" sz="2800" dirty="0" smtClean="0"/>
              <a:t>cash</a:t>
            </a:r>
            <a:r>
              <a:rPr lang="ta-IN" sz="2800" dirty="0" smtClean="0"/>
              <a:t> c</a:t>
            </a:r>
            <a:r>
              <a:rPr lang="en-US" sz="2800" dirty="0" err="1" smtClean="0"/>
              <a:t>rops</a:t>
            </a:r>
            <a:r>
              <a:rPr lang="hr-HR" sz="2800" dirty="0" smtClean="0"/>
              <a:t> </a:t>
            </a:r>
            <a:r>
              <a:rPr lang="hr-HR" sz="2800" dirty="0"/>
              <a:t>instead of food crops </a:t>
            </a:r>
          </a:p>
        </p:txBody>
      </p:sp>
      <p:pic>
        <p:nvPicPr>
          <p:cNvPr id="2050" name="Picture 2" descr="C:\Users\User\Desktop\ghandi\~Images~Photographs~Personalities~Gopal_Krishna_Gokhale~IMPHPEGG191050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142830" cy="237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satyagraha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a new non-violent way to make things right</a:t>
            </a:r>
            <a:endParaRPr lang="ta-IN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lots of people disobey unfair laws, </a:t>
            </a:r>
            <a:r>
              <a:rPr lang="ta-IN" sz="2800" dirty="0" smtClean="0"/>
              <a:t>unco</a:t>
            </a:r>
            <a:r>
              <a:rPr lang="en-GB" sz="2800" dirty="0" smtClean="0"/>
              <a:t>operative with rulers who were treating them badly.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b="1" dirty="0"/>
              <a:t>“</a:t>
            </a:r>
            <a:r>
              <a:rPr lang="en-GB" sz="2800" b="1" dirty="0"/>
              <a:t>There are many causes that I am prepared to die for, but no causes that I am prepared to kill for.’</a:t>
            </a:r>
            <a:endParaRPr lang="hr-HR" sz="2800" b="1" dirty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None/>
            </a:pPr>
            <a:endParaRPr lang="hr-HR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221088"/>
            <a:ext cx="347892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3168352" cy="257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985</TotalTime>
  <Words>841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Gandhi 1869.-1948.</vt:lpstr>
      <vt:lpstr>Early life</vt:lpstr>
      <vt:lpstr>MARRIAGE</vt:lpstr>
      <vt:lpstr>A young lawyer</vt:lpstr>
      <vt:lpstr>A social activist</vt:lpstr>
      <vt:lpstr>Ghandi in south africa</vt:lpstr>
      <vt:lpstr>Ghandi and the women</vt:lpstr>
      <vt:lpstr>Fight for the independence of india</vt:lpstr>
      <vt:lpstr>satyagraha</vt:lpstr>
      <vt:lpstr>Rowlatt acts</vt:lpstr>
      <vt:lpstr>Trip to london</vt:lpstr>
      <vt:lpstr>imprisonment</vt:lpstr>
      <vt:lpstr>The independence delay</vt:lpstr>
      <vt:lpstr>The salt march</vt:lpstr>
      <vt:lpstr>The big event</vt:lpstr>
      <vt:lpstr>Conflict between muslims and hindus</vt:lpstr>
      <vt:lpstr>Hunger strikes and fasting</vt:lpstr>
      <vt:lpstr>Gandhi’s death</vt:lpstr>
      <vt:lpstr>His influence</vt:lpstr>
      <vt:lpstr>Interesting facts about gandhi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Ghandi </dc:title>
  <dc:creator>User</dc:creator>
  <cp:lastModifiedBy>SSER</cp:lastModifiedBy>
  <cp:revision>114</cp:revision>
  <dcterms:created xsi:type="dcterms:W3CDTF">2015-03-04T07:45:08Z</dcterms:created>
  <dcterms:modified xsi:type="dcterms:W3CDTF">2015-03-13T07:56:44Z</dcterms:modified>
</cp:coreProperties>
</file>